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82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3" r:id="rId28"/>
    <p:sldId id="279" r:id="rId29"/>
    <p:sldId id="284" r:id="rId30"/>
    <p:sldId id="285" r:id="rId31"/>
    <p:sldId id="280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9.xml"/><Relationship Id="rId8" Type="http://schemas.openxmlformats.org/officeDocument/2006/relationships/slide" Target="../slides/slide7.xml"/><Relationship Id="rId7" Type="http://schemas.openxmlformats.org/officeDocument/2006/relationships/slide" Target="../slides/slide6.xml"/><Relationship Id="rId6" Type="http://schemas.openxmlformats.org/officeDocument/2006/relationships/slide" Target="../slides/slide5.xml"/><Relationship Id="rId5" Type="http://schemas.openxmlformats.org/officeDocument/2006/relationships/slide" Target="../slides/slide4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5" Type="http://schemas.openxmlformats.org/officeDocument/2006/relationships/slide" Target="../slides/slide23.xml"/><Relationship Id="rId14" Type="http://schemas.openxmlformats.org/officeDocument/2006/relationships/slide" Target="../slides/slide21.xml"/><Relationship Id="rId13" Type="http://schemas.openxmlformats.org/officeDocument/2006/relationships/slide" Target="../slides/slide19.xml"/><Relationship Id="rId12" Type="http://schemas.openxmlformats.org/officeDocument/2006/relationships/slide" Target="../slides/slide17.xml"/><Relationship Id="rId11" Type="http://schemas.openxmlformats.org/officeDocument/2006/relationships/slide" Target="../slides/slide16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120ed60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be4894064&amp;cid=be4894064&amp;vtp=1">
            <a:hlinkClick r:id="rId3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3d2c06289&amp;cid=3d2c06289&amp;vtp=1">
            <a:hlinkClick r:id="rId4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829f9b382&amp;cid=829f9b382&amp;vtp=1">
            <a:hlinkClick r:id="rId5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4c3e9be3a&amp;cid=4c3e9be3a&amp;vtp=1">
            <a:hlinkClick r:id="rId6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3960ce9f2&amp;cid=3960ce9f2&amp;vtp=1">
            <a:hlinkClick r:id="rId7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370e22221&amp;cid=370e22221&amp;vtp=1">
            <a:hlinkClick r:id="rId8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865172819&amp;cid=865172819&amp;vtp=1">
            <a:hlinkClick r:id="rId9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a96ffbf6e&amp;cid=a96ffbf6e&amp;vtp=1">
            <a:hlinkClick r:id="rId10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5945c933d&amp;cid=5945c933d&amp;vtp=1">
            <a:hlinkClick r:id="rId11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a75239a35&amp;cid=a75239a35&amp;vtp=1">
            <a:hlinkClick r:id="rId12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edbcb076b&amp;cid=edbcb076b&amp;vtp=1">
            <a:hlinkClick r:id="rId13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6b9e0e63e&amp;cid=6b9e0e63e&amp;vtp=1">
            <a:hlinkClick r:id="rId14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75c54a286&amp;cid=75c54a286&amp;vtp=1">
            <a:hlinkClick r:id="rId15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120ed60d8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120ed60d8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课时评价作业（九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人皆有不忍人之心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120ed60d8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1_1#865172819?pid=27c35388a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C项，理解错误。由“今人乍见孺子将入于井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皆有怵惕恻隐之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非恶其声而然也”可知，孟子认为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人们如果忽然看见一个小孩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将要掉到井里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，都会产生恐惧、怜悯的心理，一定会出手相助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可见人都具有恻隐之心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”，而不是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人不会因为厌恶孩子的哭声而把他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推下井去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6_1#a96ffbf6e?pid=27c35388a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把下列句子翻译成现代汉语。（8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47_1#81798c290?sp=1&amp;pid=a96ffbf6e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以不忍人之心行不忍人之政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治天下可运之掌上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dirty="0"/>
          </a:p>
        </p:txBody>
      </p:sp>
      <p:sp>
        <p:nvSpPr>
          <p:cNvPr id="4" name="QB_4_AN.48_1#81798c290.blank?pid=a96ffbf6e&amp;color=0,0,0&amp;vpa=8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用怜爱别人的心施行怜爱别人的政治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治理天下就能像在手掌上运转东西一样容易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。（“不忍人”“政”“治”各1分，大意1分）</a:t>
            </a:r>
            <a:endParaRPr lang="en-US" altLang="zh-CN" sz="2800" dirty="0"/>
          </a:p>
        </p:txBody>
      </p:sp>
      <p:sp>
        <p:nvSpPr>
          <p:cNvPr id="5" name="QB_4_BD.49_1#b9137403e?sp=1&amp;pid=a96ffbf6e&amp;color=0,0,0&amp;vtp=1&amp;bbb=1&amp;hb=1&amp;hltap=1"/>
          <p:cNvSpPr/>
          <p:nvPr/>
        </p:nvSpPr>
        <p:spPr>
          <a:xfrm>
            <a:off x="612648" y="30664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凡有四端于我者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知皆扩而充之矣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若火之始然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泉之始达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QB_4_AN.50_1#b9137403e?sp=1&amp;pid=a96ffbf6e&amp;color=0,0,0&amp;vtp=1&amp;bbb=1&amp;hb=1&amp;hla=1"/>
          <p:cNvSpPr/>
          <p:nvPr/>
        </p:nvSpPr>
        <p:spPr>
          <a:xfrm>
            <a:off x="612648" y="369381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所有跟我一样有这四种发端的人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，（如果）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懂得扩充它们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它们）就会像刚刚燃烧的火（终必不可扑灭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就会像刚刚流出的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泉水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（终必汇为江河）。（“端”“然”“达”各1分，大意1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6aa03a6d?pid=120ed60d8&amp;color=0,173,163&amp;vtp=1&amp;bt=1&amp;bbb=1"/>
          <p:cNvSpPr/>
          <p:nvPr/>
        </p:nvSpPr>
        <p:spPr>
          <a:xfrm>
            <a:off x="612648" y="466345"/>
            <a:ext cx="10963656" cy="64858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26_1#558aa5848?pid=56aa03a6d&amp;color=0,0,0&amp;vtp=1&amp;bbb=1&amp;hb=1"/>
          <p:cNvSpPr/>
          <p:nvPr/>
        </p:nvSpPr>
        <p:spPr>
          <a:xfrm>
            <a:off x="612648" y="1111330"/>
            <a:ext cx="10963656" cy="514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重庆期中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阅读下面的文言文，完成题目。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孟轲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邹人也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受业子思之门人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道既通游事齐宣王宣王不能用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适梁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梁惠王不果所言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则见以为迂远而阔于事情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当是之时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商君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富国强兵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魏用吴起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战胜弱敌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齐威王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宣王用孙子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田忌之徒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而诸侯东面朝齐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天下方务于合从连衡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以攻伐为贤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100" b="0" i="0" kern="0" spc="-9990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孟轲乃述唐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三代之德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是以所如者不合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退而与万章之徒序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述仲尼之意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孟子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七篇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其后有邹子之属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摘编自《史记·孟子荀卿列传》）</a:t>
            </a:r>
            <a:endParaRPr lang="en-US" altLang="zh-CN" sz="2800" dirty="0"/>
          </a:p>
        </p:txBody>
      </p:sp>
      <p:sp>
        <p:nvSpPr>
          <p:cNvPr id="4" name="QM_3_BD.26_1#558aa5848?pid=56aa03a6d&amp;color=0,0,0&amp;vtp=1&amp;bbb=1&amp;hb=1&amp;zzd= 8"/>
          <p:cNvSpPr/>
          <p:nvPr/>
        </p:nvSpPr>
        <p:spPr>
          <a:xfrm>
            <a:off x="11083830" y="45530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6_2#558aa5848?pid=56aa03a6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孟子见梁惠王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不远千里而来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亦将有以利吾国乎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孟子对曰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何必曰利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亦有仁义而已矣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何以利吾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大夫曰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何以利吾家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士庶人曰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何以利吾身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上下交征利而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国危矣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万乘之国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弑其君者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必千乘之家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千乘之国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弑其君者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必百乘之家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万取千焉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千取百焉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不为不多矣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苟为后义而先利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不夺不餍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未有仁而遗其亲者也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未有义而后其君者也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王亦曰仁义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而已矣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何必曰利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3_BD.26_2#558aa5848?pid=56aa03a6d&amp;color=0,0,0&amp;vtp=1&amp;bt=1&amp;bbb=1&amp;hb=1&amp;zzd= 8"/>
          <p:cNvSpPr/>
          <p:nvPr/>
        </p:nvSpPr>
        <p:spPr>
          <a:xfrm>
            <a:off x="9305830" y="4366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26_2#558aa5848?pid=56aa03a6d&amp;color=0,0,0&amp;vtp=1&amp;bt=1&amp;bbb=1&amp;hb=1&amp;zzd= 9"/>
          <p:cNvSpPr/>
          <p:nvPr/>
        </p:nvSpPr>
        <p:spPr>
          <a:xfrm>
            <a:off x="3971830" y="5014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6_2#558aa5848?pid=56aa03a6d&amp;color=0,0,0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…………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梁惠王曰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晋国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天下莫强焉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叟之所知也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及寡人之身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长子死焉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西丧地于秦七百里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南辱于楚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寡人耻之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愿比死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者壹洒之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如之何则可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孟子对曰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地方百里而可以王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王如施仁政于民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省刑罚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薄税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深耕易耨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壮者以暇日修其孝悌忠信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入以事其父兄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出以事其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长上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可使制梃以挞秦楚之坚甲利兵矣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彼夺其民时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使不得耕耨以养其父母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父母冻饿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兄弟妻子离散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彼陷溺其民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王往而征之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夫谁与王敌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仁者无敌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王请勿疑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algn="r"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摘编自《孟子·梁惠王上》）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6_3#558aa5848?sp=1&amp;pid=56aa03a6d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材料三：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孟子尝有言矣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人能充其无欲害人之心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而仁不可胜用也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充其无欲为穿窬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而义不可胜用也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其道始于至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粗而极于至精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充乎天地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放乎四海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而毫厘有所必计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呜呼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此其</a:t>
            </a:r>
            <a:endParaRPr lang="en-US" altLang="zh-CN" sz="100" b="0" i="0" kern="0" spc="-9990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所以为孟子欤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后之观孟子者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无观之他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亦观之此而已矣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摘编自苏轼《孟轲论》）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穿窬（yú）：翻墙（偷盗）。</a:t>
            </a:r>
            <a:endParaRPr lang="en-US" altLang="zh-CN" sz="2800" dirty="0"/>
          </a:p>
        </p:txBody>
      </p:sp>
      <p:sp>
        <p:nvSpPr>
          <p:cNvPr id="3" name="QM_3_BD.26_3#558aa5848?sp=1&amp;pid=56aa03a6d&amp;color=0,0,0&amp;vtp=1&amp;bt=1&amp;bbb=1&amp;hb=1&amp;zzd= 5"/>
          <p:cNvSpPr/>
          <p:nvPr/>
        </p:nvSpPr>
        <p:spPr>
          <a:xfrm>
            <a:off x="7714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26_3#558aa5848?sp=1&amp;pid=56aa03a6d&amp;color=0,0,0&amp;vtp=1&amp;bt=1&amp;bbb=1&amp;hb=1&amp;zzd= 5"/>
          <p:cNvSpPr/>
          <p:nvPr/>
        </p:nvSpPr>
        <p:spPr>
          <a:xfrm>
            <a:off x="11270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5945c933d?sp=1&amp;pid=558aa5848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材料一中画波浪线的部分有三处需要断句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这三处是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游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齐宣王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宣王不能用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梁</a:t>
            </a:r>
            <a:endParaRPr lang="en-US" altLang="zh-CN" sz="2800" dirty="0"/>
          </a:p>
        </p:txBody>
      </p:sp>
      <p:sp>
        <p:nvSpPr>
          <p:cNvPr id="3" name="QB_4_AN.28_1#5945c933d.blank?pid=558aa5848&amp;color=0,0,0&amp;vpa=9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BEF（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每答对一处给1分，超过三处不给分）</a:t>
            </a:r>
            <a:endParaRPr lang="en-US" altLang="zh-CN" sz="2800" dirty="0"/>
          </a:p>
        </p:txBody>
      </p:sp>
      <p:sp>
        <p:nvSpPr>
          <p:cNvPr id="4" name="QB_4_AS.29_1#5945c933d?pid=558aa5848&amp;color=0,0,0&amp;vtp=1&amp;bbb=1&amp;hb=1"/>
          <p:cNvSpPr/>
          <p:nvPr/>
        </p:nvSpPr>
        <p:spPr>
          <a:xfrm>
            <a:off x="612648" y="24410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“道既通”为句前状语，其后需要断开，故B处断开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游事齐宣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”省略主语“孟轲”，“游事”作谓语，“齐宣王”作宾语，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在宾语后断开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E处。“齐宣王不能用”成分完整，“适梁”的主语是孟轲，应在“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后断开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，即F处。</a:t>
            </a:r>
            <a:endParaRPr lang="en-US" altLang="zh-CN" sz="2800" dirty="0"/>
          </a:p>
        </p:txBody>
      </p:sp>
      <p:sp>
        <p:nvSpPr>
          <p:cNvPr id="5" name="QB_4_BD.27_1#5945c933d?sp=1&amp;pid=558aa5848&amp;color=0,0,0&amp;vtp=1&amp;bt=1&amp;bbb=1&amp;hb=1&amp;ib=1"/>
          <p:cNvSpPr/>
          <p:nvPr/>
        </p:nvSpPr>
        <p:spPr>
          <a:xfrm>
            <a:off x="3308223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27_1#5945c933d?sp=1&amp;pid=558aa5848&amp;color=0,0,0&amp;vtp=1&amp;bt=1&amp;bbb=1&amp;hb=1&amp;ib=1"/>
          <p:cNvSpPr/>
          <p:nvPr/>
        </p:nvSpPr>
        <p:spPr>
          <a:xfrm>
            <a:off x="3920998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27_1#5945c933d?sp=1&amp;pid=558aa5848&amp;color=0,0,0&amp;vtp=1&amp;bt=1&amp;bbb=1&amp;hb=1&amp;ib=1"/>
          <p:cNvSpPr/>
          <p:nvPr/>
        </p:nvSpPr>
        <p:spPr>
          <a:xfrm>
            <a:off x="4513136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27_1#5945c933d?sp=1&amp;pid=558aa5848&amp;color=0,0,0&amp;vtp=1&amp;bt=1&amp;bbb=1&amp;hb=1&amp;ib=1"/>
          <p:cNvSpPr/>
          <p:nvPr/>
        </p:nvSpPr>
        <p:spPr>
          <a:xfrm>
            <a:off x="5105273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27_1#5945c933d?sp=1&amp;pid=558aa5848&amp;color=0,0,0&amp;vtp=1&amp;bt=1&amp;bbb=1&amp;hb=1&amp;ib=1"/>
          <p:cNvSpPr/>
          <p:nvPr/>
        </p:nvSpPr>
        <p:spPr>
          <a:xfrm>
            <a:off x="6429248" y="1812544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27_1#5945c933d?sp=1&amp;pid=558aa5848&amp;color=0,0,0&amp;vtp=1&amp;bt=1&amp;bbb=1&amp;hb=1&amp;ib=1"/>
          <p:cNvSpPr/>
          <p:nvPr/>
        </p:nvSpPr>
        <p:spPr>
          <a:xfrm>
            <a:off x="8424736" y="1812544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27_1#5945c933d?sp=1&amp;pid=558aa5848&amp;color=0,0,0&amp;vtp=1&amp;bt=1&amp;bbb=1&amp;hb=1&amp;ib=1"/>
          <p:cNvSpPr/>
          <p:nvPr/>
        </p:nvSpPr>
        <p:spPr>
          <a:xfrm>
            <a:off x="8978773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0_1#a75239a35?pid=558aa5848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1_1#a75239a35.bracket?pid=558aa5848&amp;color=0,0,0&amp;vpa=10&amp;vtp=1"/>
          <p:cNvSpPr/>
          <p:nvPr/>
        </p:nvSpPr>
        <p:spPr>
          <a:xfrm>
            <a:off x="889666" y="1047755"/>
            <a:ext cx="515938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30_2#a75239a35.choices?pid=558aa5848&amp;color=0,0,0&amp;vtp=1&amp;bbb=1&amp;hb=1"/>
          <p:cNvSpPr/>
          <p:nvPr/>
        </p:nvSpPr>
        <p:spPr>
          <a:xfrm>
            <a:off x="612648" y="1654254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而，表转折，与“人而不仁，如礼何”（《〈论语〉十二章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而”意思不同。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后，为意动用法，与“物格而后知至”（《大学之道》）中的“后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遗，表舍弃，与“小学而大遗，吾未见其明也”（《师说》）中的“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所以，表原因，与“非所以要誉于乡党朋友也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人皆有不忍人之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》）中的“所以”意思相同。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2_1#a75239a35?pid=558aa5848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A项，表转折/表假设。B项，意动用法，以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为后/之后。C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意思相同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，均为“舍弃、抛弃”的意思。D项，都表原因。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3_1#edbcb076b?pid=558aa5848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4_1#edbcb076b.bracket?pid=558aa5848&amp;color=0,0,0&amp;vpa=11&amp;vtp=1"/>
          <p:cNvSpPr/>
          <p:nvPr/>
        </p:nvSpPr>
        <p:spPr>
          <a:xfrm>
            <a:off x="9671146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33_2#edbcb076b.choices?pid=558aa5848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孟子的思想主张并未被梁惠王等君王采纳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因为当时各国君王信奉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“攻伐”之道。后来，孟子选择回乡著书立说。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孟子面对梁惠王的急切心态，先表明自己施行仁义的观点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明施行仁义的意义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，最后指出施行仁义的具体措施。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孟子对不实行仁政的君王持批评态度，直接点明了梁惠王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东败于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”“西丧地于秦”“南辱于楚”的根本原因。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苏轼认为孟子推崇的仁义之道并不神秘高深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而是从最粗浅的办法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，人人做到不害人、不偷盗，仁义就用不完了。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7c35388a?pid=120ed60d8&amp;color=0,173,163&amp;vtp=1&amp;bt=1&amp;bbb=1"/>
          <p:cNvSpPr/>
          <p:nvPr/>
        </p:nvSpPr>
        <p:spPr>
          <a:xfrm>
            <a:off x="612648" y="466345"/>
            <a:ext cx="10963656" cy="70713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be4894064?pid=27c35388a&amp;color=0,0,0&amp;vtp=1&amp;bbb=1"/>
          <p:cNvSpPr/>
          <p:nvPr/>
        </p:nvSpPr>
        <p:spPr>
          <a:xfrm>
            <a:off x="612648" y="1163913"/>
            <a:ext cx="10963656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下列句子中加点虚词的意义和用法，相同的一项是（3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be4894064.bracket?pid=27c35388a&amp;color=0,0,0&amp;vpa=1&amp;vtp=1"/>
          <p:cNvSpPr/>
          <p:nvPr/>
        </p:nvSpPr>
        <p:spPr>
          <a:xfrm>
            <a:off x="10224167" y="1163913"/>
            <a:ext cx="515938" cy="59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5" name="QC_3_BD.1_2#be4894064.choices?pid=27c35388a&amp;color=0,0,0&amp;vtp=1&amp;bbb=1"/>
          <p:cNvSpPr/>
          <p:nvPr/>
        </p:nvSpPr>
        <p:spPr>
          <a:xfrm>
            <a:off x="612648" y="1767470"/>
            <a:ext cx="10963656" cy="248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9402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人之有是四端也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若火之始然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9402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非恶其声而然也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任重而道远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9402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犹其有四体也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择其善者而从之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9402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不足以事父母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如或知尔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则何以哉</a:t>
            </a:r>
            <a:endParaRPr lang="en-US" altLang="zh-CN" sz="2800" dirty="0"/>
          </a:p>
        </p:txBody>
      </p:sp>
      <p:sp>
        <p:nvSpPr>
          <p:cNvPr id="6" name="QC_3_AS.3_1#be4894064?pid=27c35388a&amp;color=0,0,0&amp;vtp=1&amp;bbb=1&amp;hb=1"/>
          <p:cNvSpPr/>
          <p:nvPr/>
        </p:nvSpPr>
        <p:spPr>
          <a:xfrm>
            <a:off x="612648" y="4307470"/>
            <a:ext cx="1096365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A项，都是助词，用于主语和谓语之间，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取消句子的独立性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无实义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。B项，连词，表承接，才/连词，表并列。C项，代词，他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指有四端的人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/指示代词，其中的。D项，介词，用来/动词，做。</a:t>
            </a:r>
            <a:endParaRPr lang="en-US" altLang="zh-CN" sz="2800" dirty="0"/>
          </a:p>
        </p:txBody>
      </p:sp>
      <p:sp>
        <p:nvSpPr>
          <p:cNvPr id="7" name="QC_3_BD.1_2#be4894064.choices?pid=27c35388a&amp;color=0,0,0&amp;vtp=1&amp;bbb=1&amp;zzd= 1"/>
          <p:cNvSpPr/>
          <p:nvPr/>
        </p:nvSpPr>
        <p:spPr>
          <a:xfrm>
            <a:off x="1650905" y="24024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_2#be4894064.choices?pid=27c35388a&amp;color=0,0,0&amp;vtp=1&amp;bbb=1&amp;zzd= 1"/>
          <p:cNvSpPr/>
          <p:nvPr/>
        </p:nvSpPr>
        <p:spPr>
          <a:xfrm>
            <a:off x="6977285" y="24024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_2#be4894064.choices?pid=27c35388a&amp;color=0,0,0&amp;vtp=1&amp;bbb=1&amp;zzd= 3"/>
          <p:cNvSpPr/>
          <p:nvPr/>
        </p:nvSpPr>
        <p:spPr>
          <a:xfrm>
            <a:off x="2697068" y="30247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_2#be4894064.choices?pid=27c35388a&amp;color=0,0,0&amp;vtp=1&amp;bbb=1&amp;zzd= 3"/>
          <p:cNvSpPr/>
          <p:nvPr/>
        </p:nvSpPr>
        <p:spPr>
          <a:xfrm>
            <a:off x="6977285" y="30247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_2#be4894064.choices?pid=27c35388a&amp;color=0,0,0&amp;vtp=1&amp;bbb=1&amp;zzd= 5"/>
          <p:cNvSpPr/>
          <p:nvPr/>
        </p:nvSpPr>
        <p:spPr>
          <a:xfrm>
            <a:off x="1630268" y="36470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_2#be4894064.choices?pid=27c35388a&amp;color=0,0,0&amp;vtp=1&amp;bbb=1&amp;zzd= 5"/>
          <p:cNvSpPr/>
          <p:nvPr/>
        </p:nvSpPr>
        <p:spPr>
          <a:xfrm>
            <a:off x="6621685" y="36470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_2#be4894064.choices?pid=27c35388a&amp;color=0,0,0&amp;vtp=1&amp;bbb=1&amp;zzd= 7"/>
          <p:cNvSpPr/>
          <p:nvPr/>
        </p:nvSpPr>
        <p:spPr>
          <a:xfrm>
            <a:off x="2006505" y="42820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1_2#be4894064.choices?pid=27c35388a&amp;color=0,0,0&amp;vtp=1&amp;bbb=1&amp;zzd= 7"/>
          <p:cNvSpPr/>
          <p:nvPr/>
        </p:nvSpPr>
        <p:spPr>
          <a:xfrm>
            <a:off x="8755285" y="42820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5_1#edbcb076b?pid=558aa5848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C项，“直接点明了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的根本原因”错误。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孟子并未直接点明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只是有所暗示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，且不能判断其是不是根本原因。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6_1#6b9e0e63e?pid=558aa5848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37_1#d8a8a8742?sp=1&amp;pid=6b9e0e63e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寡人耻之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愿比死者壹洒之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如之何则可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</a:t>
            </a:r>
            <a:endParaRPr lang="en-US" altLang="zh-CN" sz="2800" dirty="0"/>
          </a:p>
        </p:txBody>
      </p:sp>
      <p:sp>
        <p:nvSpPr>
          <p:cNvPr id="4" name="QB_5_AN.38_1#d8a8a8742.blank?pid=6b9e0e63e&amp;color=0,0,0&amp;vpa=12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我认为这是耻辱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，想要为所有战死的人报仇雪恨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要怎么办才好呢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？（“耻”“比”“洒”“如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何”各1分）</a:t>
            </a:r>
            <a:endParaRPr lang="en-US" altLang="zh-CN" sz="2800" dirty="0"/>
          </a:p>
        </p:txBody>
      </p:sp>
      <p:sp>
        <p:nvSpPr>
          <p:cNvPr id="5" name="QB_5_AS.39_1#d8a8a8742?pid=6b9e0e63e&amp;color=0,0,0&amp;vtp=1&amp;bbb=1&amp;hb=1"/>
          <p:cNvSpPr/>
          <p:nvPr/>
        </p:nvSpPr>
        <p:spPr>
          <a:xfrm>
            <a:off x="612648" y="30664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“耻”，意动用法，认为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是耻辱；“比”，替、为；“洒”，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洗雪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何”，拿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怎么办。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0_1#ae204a830?sp=1&amp;pid=6b9e0e63e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入以事其父兄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出以事其长上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可使制梃以挞秦楚之坚甲利兵矣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800" dirty="0"/>
          </a:p>
        </p:txBody>
      </p:sp>
      <p:sp>
        <p:nvSpPr>
          <p:cNvPr id="3" name="QB_5_AN.41_1#ae204a830.blank?pid=6b9e0e63e&amp;color=0,0,0&amp;vpa=13&amp;vtp=1&amp;bbb=1&amp;hb=1"/>
          <p:cNvSpPr/>
          <p:nvPr/>
        </p:nvSpPr>
        <p:spPr>
          <a:xfrm>
            <a:off x="612648" y="1085220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在家侍奉父兄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，在外敬重尊长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这样让他们制造木棍也可以打赢盔甲坚硬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、兵器锐利的秦、楚两国的军队了。（“入”“出”“事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”各1分）</a:t>
            </a:r>
            <a:endParaRPr lang="en-US" altLang="zh-CN" sz="2800" dirty="0"/>
          </a:p>
        </p:txBody>
      </p:sp>
      <p:sp>
        <p:nvSpPr>
          <p:cNvPr id="4" name="QB_5_AS.42_1#ae204a830?pid=6b9e0e63e&amp;color=0,0,0&amp;vtp=1&amp;bbb=1"/>
          <p:cNvSpPr/>
          <p:nvPr/>
        </p:nvSpPr>
        <p:spPr>
          <a:xfrm>
            <a:off x="612648" y="3089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“入”，在家；“出”，在外；“事”，侍奉；“长上”，尊长。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6_1#75c54a286?sp=1&amp;pid=558aa5848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根据材料内容，简述孟子认为行仁义有哪些好处。（3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48_1#75c54a286?pid=558aa5848&amp;color=0,0,0&amp;vtp=1&amp;bbb=1&amp;hb=1"/>
          <p:cNvSpPr/>
          <p:nvPr/>
        </p:nvSpPr>
        <p:spPr>
          <a:xfrm>
            <a:off x="612648" y="37243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解答本题，要先从材料中找出孟子关于“行仁义”的内容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点概括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47_1#75c54a286?sp=1&amp;pid=558aa5848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改善物质生活（减轻徭役赋税负担、改善民生等）。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提升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精神修养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（涵养精神境界、学习孝悌忠信、促进家庭和睦等）。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护国家稳定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，让百姓对君王热爱、尊敬。④增强国家军事实力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提升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国家地位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。（答出一点得1分，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答出三点得满分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4_2#75c54a286?pid=558aa5848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，是邹国人。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他曾跟着子思的弟子学习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当通晓儒道之后，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孟轲便去游说齐宣王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，齐宣王没有任用他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于是孟轲到了梁国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，梁惠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王不但不实行他的主张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，反而认为他的主张不切实情，远离实际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，秦国任用商鞅，使国家富足，军队强大；楚国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魏国也都任用过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吴起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，战胜了一些国家，削弱了强敌；齐威王和齐宣王任用孙膑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忌等人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使各诸侯国都面向东朝拜齐国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当各诸侯国正致力合纵连横的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4_2#75c54a286?pid=558aa5848&amp;color=0,0,0&amp;mp=1&amp;vtp=1&amp;bt=1&amp;bbb=1&amp;hb=1"/>
          <p:cNvSpPr/>
          <p:nvPr/>
        </p:nvSpPr>
        <p:spPr>
          <a:xfrm>
            <a:off x="612648" y="468000"/>
            <a:ext cx="10963656" cy="326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攻伐谋略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把能攻善伐看作贤能的时候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，孟轲却称述唐尧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虞舜以及夏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商、周三代的德政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因此不符合他所周游的那些国家的需要。于是回到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家乡与万章等人整理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《诗经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尚书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阐述孔子的思想学说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，写成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《孟子》一书，共七篇。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在他之后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，出现了学者邹子等人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4_3#75c54a286?pid=558aa5848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孟子谒见梁惠王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。梁惠王说：“老先生！您不远千里而来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那对我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的国家会有很大利益吧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孟子回答道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：“大王，您为什么一定要说到利益呢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只要有仁义就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。大王说：‘怎样对我的国家有利？’大夫说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怎样对我的封地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？’士人、平民说：‘怎样对我自己有利？’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上上下下互相追逐利益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那国家就危险了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。在拥有万辆兵车的国家，杀掉国君的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必定是拥有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千辆兵车的大夫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；在拥有千辆兵车的国家，杀掉国君的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必定是拥有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4_3#75c54a286?pid=558aa5848&amp;color=0,0,0&amp;mp=1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百辆兵车的大夫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。在拥有万辆兵车的国家里拥有千辆兵车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在拥有千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辆兵车的国家里拥有百辆兵车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，不能不说是很多了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如果以道义为后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却以利益为先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，不夺得国君的地位不会满足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从来没有讲求仁的人却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抛弃他的父母的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，从来没有讲求义的人却轻慢他的君王的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大王只要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‘仁义’就可以了，何必谈利呢？”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…………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梁惠王说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：“晋国，当时天下没有哪个国家比它更强大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这是老先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生您所知道的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。可是等到我这时候，东边被齐国打败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我的长子也牺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牲在那里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；西边又割给秦国七百里地；南边又被楚国欺侮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我认为这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是耻辱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，想要为所有战死的人报仇雪恨，要怎么办才好呢？”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4_3#75c54a286?pid=558aa5848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孟子回答道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：“土地方圆百里的小国也能够取得天下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大王如果对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百姓施行仁政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，减免刑罚，减轻赋税，提倡深耕细作、勤除杂草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年轻人在耕种之余学习孝亲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、敬兄、忠诚、守信的道理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在家侍奉父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兄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，在外敬重尊长，这样让他们制造木棍也可以打赢盔甲坚硬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兵器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锐利的秦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、楚两国的军队了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“他们（秦、楚）常年侵占百姓的生产时间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使百姓不能耕作除草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来奉养父母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。父母受冻挨饿，兄弟妻儿各自逃散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他们使自己的百姓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陷入痛苦之中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，如果大王前去讨伐他们，谁能跟大王对抗呢？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有仁德的人天下无敌。’请大王不要怀疑！”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4_4#75c54a286?pid=558aa5848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材料三：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孟子曾经说过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：“每个人都能够怀着一颗没有私欲、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不去害人的心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世间的仁德就用不完了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每个人都能够怀着一颗没有私欲和不会翻墙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偷盗的心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，世间的义也就用不完了。”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孟子的道理开始于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非常粗浅的常识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，而在最精密之处又达到极点。充满天地之间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于四海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，而细微事物都有所论述。哎呀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这正是他能够成为孟子的原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！后世研究孟子的人，不研究其他方面，也必须重视这一领域啊。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_1#3d2c06289?pid=27c35388a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下列句子中，没有通假字的一项是（3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5_1#3d2c06289.bracket?pid=27c35388a&amp;color=0,0,0&amp;vpa=2&amp;vtp=1"/>
          <p:cNvSpPr/>
          <p:nvPr/>
        </p:nvSpPr>
        <p:spPr>
          <a:xfrm>
            <a:off x="7734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4_2#3d2c06289.choices?pid=27c35388a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非所以内交于孺子之父母也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若火之始然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今人乍见孺子将入于井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君子生非异也</a:t>
            </a:r>
            <a:endParaRPr lang="en-US" altLang="zh-CN" sz="2800" dirty="0"/>
          </a:p>
        </p:txBody>
      </p:sp>
      <p:sp>
        <p:nvSpPr>
          <p:cNvPr id="5" name="QC_3_AS.6_1#3d2c06289?pid=27c35388a&amp;color=0,0,0&amp;vtp=1&amp;bbb=1"/>
          <p:cNvSpPr/>
          <p:nvPr/>
        </p:nvSpPr>
        <p:spPr>
          <a:xfrm>
            <a:off x="612648" y="24307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A项，“内”同“纳”。B项，“然”同“燃”。D项，“生”同“性”。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7_1#829f9b382?sp=1&amp;pid=27c35388a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下列句子中加点的词，全都属于古今异义词的一项是（3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8_1#829f9b382.bracket?pid=27c35388a&amp;color=0,0,0&amp;vpa=3&amp;vtp=1"/>
          <p:cNvSpPr/>
          <p:nvPr/>
        </p:nvSpPr>
        <p:spPr>
          <a:xfrm>
            <a:off x="105924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7_2#829f9b382?pid=27c35388a&amp;color=0,0,0&amp;vtp=1&amp;bbb=1"/>
          <p:cNvSpPr/>
          <p:nvPr/>
        </p:nvSpPr>
        <p:spPr>
          <a:xfrm>
            <a:off x="612648" y="10845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733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今人乍见孺子将入于井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②非所以要誉于乡党朋友也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733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③牺牲玉帛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弗敢加也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④犹其有四体也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733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将军者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国之爪牙也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无恻隐之心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，非人也</a:t>
            </a:r>
            <a:endParaRPr lang="en-US" altLang="zh-CN" sz="2800" dirty="0"/>
          </a:p>
        </p:txBody>
      </p:sp>
      <p:sp>
        <p:nvSpPr>
          <p:cNvPr id="5" name="QC_3_BD.7_3#829f9b382.choices?pid=27c35388a&amp;color=0,0,0&amp;vtp=1&amp;bbb=1"/>
          <p:cNvSpPr/>
          <p:nvPr/>
        </p:nvSpPr>
        <p:spPr>
          <a:xfrm>
            <a:off x="612648" y="30657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13685" algn="l"/>
                <a:tab pos="5589270" algn="l"/>
                <a:tab pos="836549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①②④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③⑤⑥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①③⑥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②④⑥</a:t>
            </a:r>
            <a:endParaRPr lang="en-US" altLang="zh-CN" sz="2800" dirty="0"/>
          </a:p>
        </p:txBody>
      </p:sp>
      <p:sp>
        <p:nvSpPr>
          <p:cNvPr id="6" name="QC_3_AS.9_1#829f9b382?pid=27c35388a&amp;color=0,0,0&amp;vtp=1&amp;bbb=1&amp;hb=1"/>
          <p:cNvSpPr/>
          <p:nvPr/>
        </p:nvSpPr>
        <p:spPr>
          <a:xfrm>
            <a:off x="612648" y="3677868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③⑤⑥各句中加点词语的古义分别为“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祭祀用的纯色全体牲畜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卫士、武臣”“不是人”。</a:t>
            </a:r>
            <a:endParaRPr lang="en-US" altLang="zh-CN" sz="2800" dirty="0"/>
          </a:p>
        </p:txBody>
      </p:sp>
      <p:sp>
        <p:nvSpPr>
          <p:cNvPr id="7" name="QC_3_BD.7_2#829f9b382?pid=27c35388a&amp;color=0,0,0&amp;vtp=1&amp;bbb=1&amp;zzd= 1"/>
          <p:cNvSpPr/>
          <p:nvPr/>
        </p:nvSpPr>
        <p:spPr>
          <a:xfrm>
            <a:off x="2549430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7_2#829f9b382?pid=27c35388a&amp;color=0,0,0&amp;vtp=1&amp;bbb=1&amp;zzd= 1"/>
          <p:cNvSpPr/>
          <p:nvPr/>
        </p:nvSpPr>
        <p:spPr>
          <a:xfrm>
            <a:off x="2905030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7_2#829f9b382?pid=27c35388a&amp;color=0,0,0&amp;vtp=1&amp;bbb=1&amp;zzd= 1"/>
          <p:cNvSpPr/>
          <p:nvPr/>
        </p:nvSpPr>
        <p:spPr>
          <a:xfrm>
            <a:off x="863463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7_2#829f9b382?pid=27c35388a&amp;color=0,0,0&amp;vtp=1&amp;bbb=1&amp;zzd= 1"/>
          <p:cNvSpPr/>
          <p:nvPr/>
        </p:nvSpPr>
        <p:spPr>
          <a:xfrm>
            <a:off x="899023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7_2#829f9b382?pid=27c35388a&amp;color=0,0,0&amp;vtp=1&amp;bbb=1&amp;zzd= 3"/>
          <p:cNvSpPr/>
          <p:nvPr/>
        </p:nvSpPr>
        <p:spPr>
          <a:xfrm>
            <a:off x="1127030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7_2#829f9b382?pid=27c35388a&amp;color=0,0,0&amp;vtp=1&amp;bbb=1&amp;zzd= 3"/>
          <p:cNvSpPr/>
          <p:nvPr/>
        </p:nvSpPr>
        <p:spPr>
          <a:xfrm>
            <a:off x="1482630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7_2#829f9b382?pid=27c35388a&amp;color=0,0,0&amp;vtp=1&amp;bbb=1&amp;zzd= 3"/>
          <p:cNvSpPr/>
          <p:nvPr/>
        </p:nvSpPr>
        <p:spPr>
          <a:xfrm>
            <a:off x="7567835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7_2#829f9b382?pid=27c35388a&amp;color=0,0,0&amp;vtp=1&amp;bbb=1&amp;zzd= 3"/>
          <p:cNvSpPr/>
          <p:nvPr/>
        </p:nvSpPr>
        <p:spPr>
          <a:xfrm>
            <a:off x="7923435" y="23926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3_BD.7_2#829f9b382?pid=27c35388a&amp;color=0,0,0&amp;vtp=1&amp;bbb=1&amp;zzd= 5"/>
          <p:cNvSpPr/>
          <p:nvPr/>
        </p:nvSpPr>
        <p:spPr>
          <a:xfrm>
            <a:off x="3260630" y="30530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3_BD.7_2#829f9b382?pid=27c35388a&amp;color=0,0,0&amp;vtp=1&amp;bbb=1&amp;zzd= 5"/>
          <p:cNvSpPr/>
          <p:nvPr/>
        </p:nvSpPr>
        <p:spPr>
          <a:xfrm>
            <a:off x="3616230" y="30530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3_BD.7_2#829f9b382?pid=27c35388a&amp;color=0,0,0&amp;vtp=1&amp;bbb=1&amp;zzd= 5"/>
          <p:cNvSpPr/>
          <p:nvPr/>
        </p:nvSpPr>
        <p:spPr>
          <a:xfrm>
            <a:off x="8634635" y="30530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C_3_BD.7_2#829f9b382?pid=27c35388a&amp;color=0,0,0&amp;vtp=1&amp;bbb=1&amp;zzd= 5"/>
          <p:cNvSpPr/>
          <p:nvPr/>
        </p:nvSpPr>
        <p:spPr>
          <a:xfrm>
            <a:off x="8990235" y="30530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0_1#4c3e9be3a?pid=27c35388a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下列句子中，加点词语的活用类型与“自贼者也”中的“贼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相同的一项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1_1#4c3e9be3a.bracket?pid=27c35388a&amp;color=0,0,0&amp;vpa=4&amp;vtp=1"/>
          <p:cNvSpPr/>
          <p:nvPr/>
        </p:nvSpPr>
        <p:spPr>
          <a:xfrm>
            <a:off x="2502567" y="11233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10_2#4c3e9be3a.choices?pid=27c35388a&amp;color=0,0,0&amp;vtp=1&amp;bbb=1"/>
          <p:cNvSpPr/>
          <p:nvPr/>
        </p:nvSpPr>
        <p:spPr>
          <a:xfrm>
            <a:off x="612648" y="18066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崖限当道者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顺流而东也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就有道而正焉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无羞恶之心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，非人也</a:t>
            </a:r>
            <a:endParaRPr lang="en-US" altLang="zh-CN" sz="2800" dirty="0"/>
          </a:p>
        </p:txBody>
      </p:sp>
      <p:sp>
        <p:nvSpPr>
          <p:cNvPr id="5" name="QC_3_AS.12_1#4c3e9be3a?pid=27c35388a&amp;color=0,0,0&amp;vtp=1&amp;bbb=1&amp;hb=1"/>
          <p:cNvSpPr/>
          <p:nvPr/>
        </p:nvSpPr>
        <p:spPr>
          <a:xfrm>
            <a:off x="612648" y="31528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“贼”名词作动词。A项，“限”名词作状语。B项，“东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名词作动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。C项，“正”形容词作动词。D项，“羞”形容词的意动用法。</a:t>
            </a:r>
            <a:endParaRPr lang="en-US" altLang="zh-CN" sz="2800" dirty="0"/>
          </a:p>
        </p:txBody>
      </p:sp>
      <p:sp>
        <p:nvSpPr>
          <p:cNvPr id="6" name="QC_3_BD.10_2#4c3e9be3a.choices?pid=27c35388a&amp;color=0,0,0&amp;vtp=1&amp;bbb=1&amp;zzd= 1"/>
          <p:cNvSpPr/>
          <p:nvPr/>
        </p:nvSpPr>
        <p:spPr>
          <a:xfrm>
            <a:off x="1650905" y="2467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0_2#4c3e9be3a.choices?pid=27c35388a&amp;color=0,0,0&amp;vtp=1&amp;bbb=1&amp;zzd= 1"/>
          <p:cNvSpPr/>
          <p:nvPr/>
        </p:nvSpPr>
        <p:spPr>
          <a:xfrm>
            <a:off x="7931372" y="2467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0_2#4c3e9be3a.choices?pid=27c35388a&amp;color=0,0,0&amp;vtp=1&amp;bbb=1&amp;zzd= 3"/>
          <p:cNvSpPr/>
          <p:nvPr/>
        </p:nvSpPr>
        <p:spPr>
          <a:xfrm>
            <a:off x="2697068" y="31274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0_2#4c3e9be3a.choices?pid=27c35388a&amp;color=0,0,0&amp;vtp=1&amp;bbb=1&amp;zzd= 3"/>
          <p:cNvSpPr/>
          <p:nvPr/>
        </p:nvSpPr>
        <p:spPr>
          <a:xfrm>
            <a:off x="7240810" y="31274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3_1#3960ce9f2?pid=27c35388a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下列各句的句式，与其他三项不同的一项是（3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4_1#3960ce9f2.bracket?pid=27c35388a&amp;color=0,0,0&amp;vpa=5&amp;vtp=1"/>
          <p:cNvSpPr/>
          <p:nvPr/>
        </p:nvSpPr>
        <p:spPr>
          <a:xfrm>
            <a:off x="9157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3_2#3960ce9f2.choices?pid=27c35388a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有是四端而自谓不能者，自贼者也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非所以内交于孺子之父母也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具告以事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胶鬲举于鱼盐之中</a:t>
            </a:r>
            <a:endParaRPr lang="en-US" altLang="zh-CN" sz="2800" dirty="0"/>
          </a:p>
        </p:txBody>
      </p:sp>
      <p:sp>
        <p:nvSpPr>
          <p:cNvPr id="5" name="QC_3_AS.15_1#3960ce9f2?pid=27c35388a&amp;color=0,0,0&amp;vtp=1&amp;bbb=1"/>
          <p:cNvSpPr/>
          <p:nvPr/>
        </p:nvSpPr>
        <p:spPr>
          <a:xfrm>
            <a:off x="612648" y="37007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B、C、D三项都是状语后置句，A项为判断句。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6_1#370e22221?pid=27c35388a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7_1#370e22221.bracket?pid=27c35388a&amp;color=0,0,0&amp;vpa=6&amp;vtp=1"/>
          <p:cNvSpPr/>
          <p:nvPr/>
        </p:nvSpPr>
        <p:spPr>
          <a:xfrm>
            <a:off x="98685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6_2#370e22221.choices?pid=27c35388a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“今人乍见孺子将入于井”与“乍暖还寒时候”［《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声声慢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寻寻觅觅）］中的“乍”含义不同。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“无是非之心”与“壹是皆以修身为本”（《大学之道》）中的“是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“非所以要誉于乡党朋友也”与“便要还家”（《桃花源记》）中的“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含义相同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“苟能充之”与“终苟免而不怀仁”（《谏太宗十思疏》）中的“苟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18_1#370e22221?pid=27c35388a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C项，求取/同“邀”，邀请。A项，忽然/初，刚。B项，正确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壹”组合，意思是一概，一律。D项，如果/苟且。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9_1#865172819?pid=27c35388a&amp;color=0,0,0&amp;vtp=1&amp;bt=1&amp;bbb=1"/>
          <p:cNvSpPr/>
          <p:nvPr/>
        </p:nvSpPr>
        <p:spPr>
          <a:xfrm>
            <a:off x="612648" y="466344"/>
            <a:ext cx="10963656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下列对课文有关内容的分析和概括，不正确的一项是（3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0_1#865172819.bracket?pid=27c35388a&amp;color=0,0,0&amp;vpa=7&amp;vtp=1"/>
          <p:cNvSpPr/>
          <p:nvPr/>
        </p:nvSpPr>
        <p:spPr>
          <a:xfrm>
            <a:off x="10579767" y="409385"/>
            <a:ext cx="515938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9_2#865172819.choices?pid=27c35388a&amp;color=0,0,0&amp;vtp=1&amp;bbb=1&amp;hb=1"/>
          <p:cNvSpPr/>
          <p:nvPr/>
        </p:nvSpPr>
        <p:spPr>
          <a:xfrm>
            <a:off x="612648" y="999755"/>
            <a:ext cx="10963656" cy="533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孟子认为，每个人都有同情心。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古代圣贤之君正因为具有同情心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才会施行仁政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。而一旦施行仁政，天下就可以轻而易举地治理好。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从人性的前提推导政治，从人人都有“不忍人之心”推导仁政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这种恻隐之心是人本身所固有的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，所以仁政也应该是天经地义的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就是孟子的思路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课文所选部分是孟子“性善论”的精髓。孟子认为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人不会因为厌恶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孩子的哭声而把他推下井去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，由此可见人都具有恻隐之心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人性本是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善良的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孟子认为“不忍人之心”包含四个方面，即“恻隐、羞恶、辞让、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是非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，简称为“四心”。而这“四心”是“仁、义、礼、智”四种道德的发端。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5899</Words>
  <Application>WPS 演示</Application>
  <PresentationFormat>宽屏</PresentationFormat>
  <Paragraphs>291</Paragraphs>
  <Slides>29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2025-03-28T12:49:00Z</dcterms:created>
  <dcterms:modified xsi:type="dcterms:W3CDTF">2025-09-03T02:38:08Z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1841F03F9A7244699E26E18AF925D877_12</vt:lpwstr>
  </property>
  <property fmtid="{D5CDD505-2E9C-101B-9397-08002B2CF9AE}" pid="3" name="KSOProductBuildVer">
    <vt:lpwstr>2052-12.1.0.22529</vt:lpwstr>
  </property>
</Properties>
</file>